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8" r:id="rId6"/>
    <p:sldId id="270" r:id="rId7"/>
    <p:sldId id="280" r:id="rId8"/>
    <p:sldId id="278" r:id="rId9"/>
    <p:sldId id="282" r:id="rId10"/>
    <p:sldId id="283" r:id="rId11"/>
    <p:sldId id="285" r:id="rId12"/>
    <p:sldId id="272" r:id="rId13"/>
    <p:sldId id="286" r:id="rId14"/>
    <p:sldId id="281" r:id="rId15"/>
    <p:sldId id="271" r:id="rId16"/>
    <p:sldId id="276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110" d="100"/>
          <a:sy n="110" d="100"/>
        </p:scale>
        <p:origin x="11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85005-A88B-4CF0-876A-F13FAA95D6F9}" type="doc">
      <dgm:prSet loTypeId="urn:microsoft.com/office/officeart/2005/8/layout/hierarchy2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807B30-5E2A-4444-BC05-997A3FD6C14F}">
      <dgm:prSet phldrT="[Текст]"/>
      <dgm:spPr/>
      <dgm:t>
        <a:bodyPr/>
        <a:lstStyle/>
        <a:p>
          <a:r>
            <a:rPr lang="ru-RU" dirty="0" smtClean="0"/>
            <a:t>Направления</a:t>
          </a:r>
        </a:p>
        <a:p>
          <a:r>
            <a:rPr lang="ru-RU" dirty="0" smtClean="0"/>
            <a:t>подготовки</a:t>
          </a:r>
          <a:endParaRPr lang="ru-RU" dirty="0"/>
        </a:p>
      </dgm:t>
    </dgm:pt>
    <dgm:pt modelId="{87CEDB2F-F35B-4D97-BE63-EF060ED157FF}" type="parTrans" cxnId="{5DADE7B8-22CC-4411-ABCD-65BCC92256BF}">
      <dgm:prSet/>
      <dgm:spPr/>
      <dgm:t>
        <a:bodyPr/>
        <a:lstStyle/>
        <a:p>
          <a:endParaRPr lang="ru-RU"/>
        </a:p>
      </dgm:t>
    </dgm:pt>
    <dgm:pt modelId="{67E6580A-EADE-47BB-9862-80F648731063}" type="sibTrans" cxnId="{5DADE7B8-22CC-4411-ABCD-65BCC92256BF}">
      <dgm:prSet/>
      <dgm:spPr/>
      <dgm:t>
        <a:bodyPr/>
        <a:lstStyle/>
        <a:p>
          <a:endParaRPr lang="ru-RU"/>
        </a:p>
      </dgm:t>
    </dgm:pt>
    <dgm:pt modelId="{7C85F062-DE3A-4E3B-AFFC-CE708C1431C5}">
      <dgm:prSet phldrT="[Текст]"/>
      <dgm:spPr/>
      <dgm:t>
        <a:bodyPr/>
        <a:lstStyle/>
        <a:p>
          <a:r>
            <a:rPr lang="ru-RU" dirty="0" smtClean="0"/>
            <a:t>Лингвистика</a:t>
          </a:r>
          <a:endParaRPr lang="ru-RU" dirty="0"/>
        </a:p>
      </dgm:t>
    </dgm:pt>
    <dgm:pt modelId="{92FAD32E-4B24-4FF0-866A-6BA0C5143295}" type="parTrans" cxnId="{BBD25D9A-8C42-422C-BD38-5DCD778A9E61}">
      <dgm:prSet/>
      <dgm:spPr/>
      <dgm:t>
        <a:bodyPr/>
        <a:lstStyle/>
        <a:p>
          <a:endParaRPr lang="ru-RU" dirty="0"/>
        </a:p>
      </dgm:t>
    </dgm:pt>
    <dgm:pt modelId="{6DB725EC-403C-4D72-9BB0-8EEC9217ED3A}" type="sibTrans" cxnId="{BBD25D9A-8C42-422C-BD38-5DCD778A9E61}">
      <dgm:prSet/>
      <dgm:spPr/>
      <dgm:t>
        <a:bodyPr/>
        <a:lstStyle/>
        <a:p>
          <a:endParaRPr lang="ru-RU"/>
        </a:p>
      </dgm:t>
    </dgm:pt>
    <dgm:pt modelId="{9E59D102-F3B0-45A0-9420-FAA55237228F}">
      <dgm:prSet phldrT="[Текст]"/>
      <dgm:spPr/>
      <dgm:t>
        <a:bodyPr/>
        <a:lstStyle/>
        <a:p>
          <a:r>
            <a:rPr lang="ru-RU" dirty="0" smtClean="0"/>
            <a:t>Регионоведение России</a:t>
          </a:r>
          <a:endParaRPr lang="ru-RU" dirty="0"/>
        </a:p>
      </dgm:t>
    </dgm:pt>
    <dgm:pt modelId="{B012BF67-A314-4187-9454-7360150E281B}" type="parTrans" cxnId="{BECAF419-BDD1-4D15-BFF5-EB4A1F6DD414}">
      <dgm:prSet/>
      <dgm:spPr/>
      <dgm:t>
        <a:bodyPr/>
        <a:lstStyle/>
        <a:p>
          <a:endParaRPr lang="ru-RU" dirty="0"/>
        </a:p>
      </dgm:t>
    </dgm:pt>
    <dgm:pt modelId="{A294988B-93A8-4E12-AA5C-3E4FFB03D164}" type="sibTrans" cxnId="{BECAF419-BDD1-4D15-BFF5-EB4A1F6DD414}">
      <dgm:prSet/>
      <dgm:spPr/>
      <dgm:t>
        <a:bodyPr/>
        <a:lstStyle/>
        <a:p>
          <a:endParaRPr lang="ru-RU"/>
        </a:p>
      </dgm:t>
    </dgm:pt>
    <dgm:pt modelId="{9FDF0741-6CCF-4D46-A536-B835AD8DE09C}">
      <dgm:prSet phldrT="[Текст]"/>
      <dgm:spPr/>
      <dgm:t>
        <a:bodyPr/>
        <a:lstStyle/>
        <a:p>
          <a:r>
            <a:rPr lang="ru-RU" dirty="0" smtClean="0"/>
            <a:t>Зарубежное регионоведение</a:t>
          </a:r>
          <a:endParaRPr lang="ru-RU" dirty="0"/>
        </a:p>
      </dgm:t>
    </dgm:pt>
    <dgm:pt modelId="{40CF7A5A-9528-42DE-90B0-7FBC51AE8AE0}" type="parTrans" cxnId="{92F35C73-019A-4C69-AB09-0D134659BF39}">
      <dgm:prSet/>
      <dgm:spPr/>
      <dgm:t>
        <a:bodyPr/>
        <a:lstStyle/>
        <a:p>
          <a:endParaRPr lang="ru-RU" dirty="0"/>
        </a:p>
      </dgm:t>
    </dgm:pt>
    <dgm:pt modelId="{027A1D2D-23E9-4C50-8089-F9E97132E578}" type="sibTrans" cxnId="{92F35C73-019A-4C69-AB09-0D134659BF39}">
      <dgm:prSet/>
      <dgm:spPr/>
      <dgm:t>
        <a:bodyPr/>
        <a:lstStyle/>
        <a:p>
          <a:endParaRPr lang="ru-RU"/>
        </a:p>
      </dgm:t>
    </dgm:pt>
    <dgm:pt modelId="{40A08626-F372-4C59-A44F-474B1B10A720}">
      <dgm:prSet/>
      <dgm:spPr/>
      <dgm:t>
        <a:bodyPr/>
        <a:lstStyle/>
        <a:p>
          <a:r>
            <a:rPr lang="ru-RU" dirty="0" smtClean="0"/>
            <a:t>Культурология</a:t>
          </a:r>
          <a:endParaRPr lang="ru-RU" dirty="0"/>
        </a:p>
      </dgm:t>
    </dgm:pt>
    <dgm:pt modelId="{E76336BC-515F-4757-A01A-1346BACC283E}" type="parTrans" cxnId="{D3446658-C40B-42DF-855C-BE1EF2C8E756}">
      <dgm:prSet/>
      <dgm:spPr/>
      <dgm:t>
        <a:bodyPr/>
        <a:lstStyle/>
        <a:p>
          <a:endParaRPr lang="ru-RU" dirty="0"/>
        </a:p>
      </dgm:t>
    </dgm:pt>
    <dgm:pt modelId="{4FFC3186-3942-4224-9155-4667C756740A}" type="sibTrans" cxnId="{D3446658-C40B-42DF-855C-BE1EF2C8E756}">
      <dgm:prSet/>
      <dgm:spPr/>
      <dgm:t>
        <a:bodyPr/>
        <a:lstStyle/>
        <a:p>
          <a:endParaRPr lang="ru-RU"/>
        </a:p>
      </dgm:t>
    </dgm:pt>
    <dgm:pt modelId="{938DF842-6D7E-4182-8EC9-89EDDD2A126F}" type="pres">
      <dgm:prSet presAssocID="{3B185005-A88B-4CF0-876A-F13FAA95D6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3FD20-B842-4FB0-8B51-2861166B23E3}" type="pres">
      <dgm:prSet presAssocID="{75807B30-5E2A-4444-BC05-997A3FD6C14F}" presName="root1" presStyleCnt="0"/>
      <dgm:spPr/>
    </dgm:pt>
    <dgm:pt modelId="{49C71868-D10A-42B4-9FEE-7B660F6D3113}" type="pres">
      <dgm:prSet presAssocID="{75807B30-5E2A-4444-BC05-997A3FD6C1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7573A-89DA-4874-BA36-FC7B53352EBC}" type="pres">
      <dgm:prSet presAssocID="{75807B30-5E2A-4444-BC05-997A3FD6C14F}" presName="level2hierChild" presStyleCnt="0"/>
      <dgm:spPr/>
    </dgm:pt>
    <dgm:pt modelId="{428368E6-39BE-4112-824F-77B152001A78}" type="pres">
      <dgm:prSet presAssocID="{92FAD32E-4B24-4FF0-866A-6BA0C514329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A1CD459-5AA6-4F40-9BE7-FE3A46562F6F}" type="pres">
      <dgm:prSet presAssocID="{92FAD32E-4B24-4FF0-866A-6BA0C514329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F7EA7B3-B08B-4E18-A254-A31FA89A326A}" type="pres">
      <dgm:prSet presAssocID="{7C85F062-DE3A-4E3B-AFFC-CE708C1431C5}" presName="root2" presStyleCnt="0"/>
      <dgm:spPr/>
    </dgm:pt>
    <dgm:pt modelId="{9E5FE3C3-49C4-4AE5-B1FA-81422D83E260}" type="pres">
      <dgm:prSet presAssocID="{7C85F062-DE3A-4E3B-AFFC-CE708C1431C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180B8-5D47-4D57-AE82-C4A312158CB5}" type="pres">
      <dgm:prSet presAssocID="{7C85F062-DE3A-4E3B-AFFC-CE708C1431C5}" presName="level3hierChild" presStyleCnt="0"/>
      <dgm:spPr/>
    </dgm:pt>
    <dgm:pt modelId="{DA663D10-A9E2-49A9-806B-4F092E8884B6}" type="pres">
      <dgm:prSet presAssocID="{B012BF67-A314-4187-9454-7360150E281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E446C20-1689-4761-A4B4-84EA9A11580B}" type="pres">
      <dgm:prSet presAssocID="{B012BF67-A314-4187-9454-7360150E281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AE27608-9DDB-4597-B67B-C6A79E4312AE}" type="pres">
      <dgm:prSet presAssocID="{9E59D102-F3B0-45A0-9420-FAA55237228F}" presName="root2" presStyleCnt="0"/>
      <dgm:spPr/>
    </dgm:pt>
    <dgm:pt modelId="{E325983D-088D-4865-9E92-2BCD9C9A1D5F}" type="pres">
      <dgm:prSet presAssocID="{9E59D102-F3B0-45A0-9420-FAA55237228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746E9-9E7B-40FE-A503-B36D424F0B88}" type="pres">
      <dgm:prSet presAssocID="{9E59D102-F3B0-45A0-9420-FAA55237228F}" presName="level3hierChild" presStyleCnt="0"/>
      <dgm:spPr/>
    </dgm:pt>
    <dgm:pt modelId="{0E3D8242-97B5-479B-9F31-7ECB4DFF06F8}" type="pres">
      <dgm:prSet presAssocID="{40CF7A5A-9528-42DE-90B0-7FBC51AE8AE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C8E11D1-7C94-4220-8986-576B7399F070}" type="pres">
      <dgm:prSet presAssocID="{40CF7A5A-9528-42DE-90B0-7FBC51AE8AE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8B443A-994A-4ABD-8ABA-E1FF4E854867}" type="pres">
      <dgm:prSet presAssocID="{9FDF0741-6CCF-4D46-A536-B835AD8DE09C}" presName="root2" presStyleCnt="0"/>
      <dgm:spPr/>
    </dgm:pt>
    <dgm:pt modelId="{966BFF2B-235C-4FD1-BFF1-066BAB2276DD}" type="pres">
      <dgm:prSet presAssocID="{9FDF0741-6CCF-4D46-A536-B835AD8DE09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47108-DB35-4F9D-8AEB-667A3294F349}" type="pres">
      <dgm:prSet presAssocID="{9FDF0741-6CCF-4D46-A536-B835AD8DE09C}" presName="level3hierChild" presStyleCnt="0"/>
      <dgm:spPr/>
    </dgm:pt>
    <dgm:pt modelId="{936F2EBF-A8EC-4CA9-A4D4-2F53184A12F5}" type="pres">
      <dgm:prSet presAssocID="{E76336BC-515F-4757-A01A-1346BACC283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D99B017-7785-4B6D-B616-6683DC940D7A}" type="pres">
      <dgm:prSet presAssocID="{E76336BC-515F-4757-A01A-1346BACC283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C6F686D-2DB4-4E0B-9F8B-6D336AA291D0}" type="pres">
      <dgm:prSet presAssocID="{40A08626-F372-4C59-A44F-474B1B10A720}" presName="root2" presStyleCnt="0"/>
      <dgm:spPr/>
    </dgm:pt>
    <dgm:pt modelId="{58DA472E-CCAB-4C6F-80F2-970571DBE9BD}" type="pres">
      <dgm:prSet presAssocID="{40A08626-F372-4C59-A44F-474B1B10A72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7D073-1A3F-4B13-8E62-4D2F258B24F2}" type="pres">
      <dgm:prSet presAssocID="{40A08626-F372-4C59-A44F-474B1B10A720}" presName="level3hierChild" presStyleCnt="0"/>
      <dgm:spPr/>
    </dgm:pt>
  </dgm:ptLst>
  <dgm:cxnLst>
    <dgm:cxn modelId="{BBD25D9A-8C42-422C-BD38-5DCD778A9E61}" srcId="{75807B30-5E2A-4444-BC05-997A3FD6C14F}" destId="{7C85F062-DE3A-4E3B-AFFC-CE708C1431C5}" srcOrd="0" destOrd="0" parTransId="{92FAD32E-4B24-4FF0-866A-6BA0C5143295}" sibTransId="{6DB725EC-403C-4D72-9BB0-8EEC9217ED3A}"/>
    <dgm:cxn modelId="{DF182E93-6CFC-40DB-BB89-9EAC3C2B3706}" type="presOf" srcId="{40CF7A5A-9528-42DE-90B0-7FBC51AE8AE0}" destId="{0C8E11D1-7C94-4220-8986-576B7399F070}" srcOrd="1" destOrd="0" presId="urn:microsoft.com/office/officeart/2005/8/layout/hierarchy2"/>
    <dgm:cxn modelId="{7C272F4D-E8F8-44CA-9137-31B3DAF81A46}" type="presOf" srcId="{40CF7A5A-9528-42DE-90B0-7FBC51AE8AE0}" destId="{0E3D8242-97B5-479B-9F31-7ECB4DFF06F8}" srcOrd="0" destOrd="0" presId="urn:microsoft.com/office/officeart/2005/8/layout/hierarchy2"/>
    <dgm:cxn modelId="{176C9D74-3117-4C3B-809E-7C17F5A80795}" type="presOf" srcId="{40A08626-F372-4C59-A44F-474B1B10A720}" destId="{58DA472E-CCAB-4C6F-80F2-970571DBE9BD}" srcOrd="0" destOrd="0" presId="urn:microsoft.com/office/officeart/2005/8/layout/hierarchy2"/>
    <dgm:cxn modelId="{21AD50D6-FFF2-48D1-BE4E-B44B8E79E074}" type="presOf" srcId="{3B185005-A88B-4CF0-876A-F13FAA95D6F9}" destId="{938DF842-6D7E-4182-8EC9-89EDDD2A126F}" srcOrd="0" destOrd="0" presId="urn:microsoft.com/office/officeart/2005/8/layout/hierarchy2"/>
    <dgm:cxn modelId="{8CC5EAFA-D3B0-4CCF-923F-2409BE254139}" type="presOf" srcId="{E76336BC-515F-4757-A01A-1346BACC283E}" destId="{AD99B017-7785-4B6D-B616-6683DC940D7A}" srcOrd="1" destOrd="0" presId="urn:microsoft.com/office/officeart/2005/8/layout/hierarchy2"/>
    <dgm:cxn modelId="{57B3E40F-602E-425C-8975-FC891D88CED8}" type="presOf" srcId="{92FAD32E-4B24-4FF0-866A-6BA0C5143295}" destId="{AA1CD459-5AA6-4F40-9BE7-FE3A46562F6F}" srcOrd="1" destOrd="0" presId="urn:microsoft.com/office/officeart/2005/8/layout/hierarchy2"/>
    <dgm:cxn modelId="{9673836F-15A3-4C86-B52B-57A173A6641D}" type="presOf" srcId="{92FAD32E-4B24-4FF0-866A-6BA0C5143295}" destId="{428368E6-39BE-4112-824F-77B152001A78}" srcOrd="0" destOrd="0" presId="urn:microsoft.com/office/officeart/2005/8/layout/hierarchy2"/>
    <dgm:cxn modelId="{5DADE7B8-22CC-4411-ABCD-65BCC92256BF}" srcId="{3B185005-A88B-4CF0-876A-F13FAA95D6F9}" destId="{75807B30-5E2A-4444-BC05-997A3FD6C14F}" srcOrd="0" destOrd="0" parTransId="{87CEDB2F-F35B-4D97-BE63-EF060ED157FF}" sibTransId="{67E6580A-EADE-47BB-9862-80F648731063}"/>
    <dgm:cxn modelId="{FAE2FDF1-D363-4FA3-8011-CE0FE329ECBA}" type="presOf" srcId="{E76336BC-515F-4757-A01A-1346BACC283E}" destId="{936F2EBF-A8EC-4CA9-A4D4-2F53184A12F5}" srcOrd="0" destOrd="0" presId="urn:microsoft.com/office/officeart/2005/8/layout/hierarchy2"/>
    <dgm:cxn modelId="{D3446658-C40B-42DF-855C-BE1EF2C8E756}" srcId="{75807B30-5E2A-4444-BC05-997A3FD6C14F}" destId="{40A08626-F372-4C59-A44F-474B1B10A720}" srcOrd="3" destOrd="0" parTransId="{E76336BC-515F-4757-A01A-1346BACC283E}" sibTransId="{4FFC3186-3942-4224-9155-4667C756740A}"/>
    <dgm:cxn modelId="{A3D69474-1C43-4339-856B-60259830716E}" type="presOf" srcId="{B012BF67-A314-4187-9454-7360150E281B}" destId="{2E446C20-1689-4761-A4B4-84EA9A11580B}" srcOrd="1" destOrd="0" presId="urn:microsoft.com/office/officeart/2005/8/layout/hierarchy2"/>
    <dgm:cxn modelId="{0A182E32-F437-4EF1-8B79-8E459FF41BF9}" type="presOf" srcId="{9E59D102-F3B0-45A0-9420-FAA55237228F}" destId="{E325983D-088D-4865-9E92-2BCD9C9A1D5F}" srcOrd="0" destOrd="0" presId="urn:microsoft.com/office/officeart/2005/8/layout/hierarchy2"/>
    <dgm:cxn modelId="{9F24E15F-5982-4682-8CFC-4FB427D61C1C}" type="presOf" srcId="{9FDF0741-6CCF-4D46-A536-B835AD8DE09C}" destId="{966BFF2B-235C-4FD1-BFF1-066BAB2276DD}" srcOrd="0" destOrd="0" presId="urn:microsoft.com/office/officeart/2005/8/layout/hierarchy2"/>
    <dgm:cxn modelId="{BECAF419-BDD1-4D15-BFF5-EB4A1F6DD414}" srcId="{75807B30-5E2A-4444-BC05-997A3FD6C14F}" destId="{9E59D102-F3B0-45A0-9420-FAA55237228F}" srcOrd="1" destOrd="0" parTransId="{B012BF67-A314-4187-9454-7360150E281B}" sibTransId="{A294988B-93A8-4E12-AA5C-3E4FFB03D164}"/>
    <dgm:cxn modelId="{2030F69F-DD9C-40CC-93F3-A394D2653953}" type="presOf" srcId="{75807B30-5E2A-4444-BC05-997A3FD6C14F}" destId="{49C71868-D10A-42B4-9FEE-7B660F6D3113}" srcOrd="0" destOrd="0" presId="urn:microsoft.com/office/officeart/2005/8/layout/hierarchy2"/>
    <dgm:cxn modelId="{92F35C73-019A-4C69-AB09-0D134659BF39}" srcId="{75807B30-5E2A-4444-BC05-997A3FD6C14F}" destId="{9FDF0741-6CCF-4D46-A536-B835AD8DE09C}" srcOrd="2" destOrd="0" parTransId="{40CF7A5A-9528-42DE-90B0-7FBC51AE8AE0}" sibTransId="{027A1D2D-23E9-4C50-8089-F9E97132E578}"/>
    <dgm:cxn modelId="{0D6C8972-24BE-4BEA-BCCB-E07F7910C654}" type="presOf" srcId="{B012BF67-A314-4187-9454-7360150E281B}" destId="{DA663D10-A9E2-49A9-806B-4F092E8884B6}" srcOrd="0" destOrd="0" presId="urn:microsoft.com/office/officeart/2005/8/layout/hierarchy2"/>
    <dgm:cxn modelId="{92FABE4A-6428-41BF-A044-CE7D9E95F208}" type="presOf" srcId="{7C85F062-DE3A-4E3B-AFFC-CE708C1431C5}" destId="{9E5FE3C3-49C4-4AE5-B1FA-81422D83E260}" srcOrd="0" destOrd="0" presId="urn:microsoft.com/office/officeart/2005/8/layout/hierarchy2"/>
    <dgm:cxn modelId="{7F428B43-5D61-4BD9-892C-E01D8930827C}" type="presParOf" srcId="{938DF842-6D7E-4182-8EC9-89EDDD2A126F}" destId="{5063FD20-B842-4FB0-8B51-2861166B23E3}" srcOrd="0" destOrd="0" presId="urn:microsoft.com/office/officeart/2005/8/layout/hierarchy2"/>
    <dgm:cxn modelId="{17765D19-DE38-4669-AE1D-FDF2F3ECA6C7}" type="presParOf" srcId="{5063FD20-B842-4FB0-8B51-2861166B23E3}" destId="{49C71868-D10A-42B4-9FEE-7B660F6D3113}" srcOrd="0" destOrd="0" presId="urn:microsoft.com/office/officeart/2005/8/layout/hierarchy2"/>
    <dgm:cxn modelId="{7EEBF44A-13D3-4436-AAE7-94E94156D26E}" type="presParOf" srcId="{5063FD20-B842-4FB0-8B51-2861166B23E3}" destId="{58B7573A-89DA-4874-BA36-FC7B53352EBC}" srcOrd="1" destOrd="0" presId="urn:microsoft.com/office/officeart/2005/8/layout/hierarchy2"/>
    <dgm:cxn modelId="{6E935069-E3A4-4281-A335-FD4FAE252C20}" type="presParOf" srcId="{58B7573A-89DA-4874-BA36-FC7B53352EBC}" destId="{428368E6-39BE-4112-824F-77B152001A78}" srcOrd="0" destOrd="0" presId="urn:microsoft.com/office/officeart/2005/8/layout/hierarchy2"/>
    <dgm:cxn modelId="{35DC3F0F-8307-4390-A396-0113229B5CB6}" type="presParOf" srcId="{428368E6-39BE-4112-824F-77B152001A78}" destId="{AA1CD459-5AA6-4F40-9BE7-FE3A46562F6F}" srcOrd="0" destOrd="0" presId="urn:microsoft.com/office/officeart/2005/8/layout/hierarchy2"/>
    <dgm:cxn modelId="{FD175B0D-AA13-4E3B-82E8-E20601D40E2B}" type="presParOf" srcId="{58B7573A-89DA-4874-BA36-FC7B53352EBC}" destId="{8F7EA7B3-B08B-4E18-A254-A31FA89A326A}" srcOrd="1" destOrd="0" presId="urn:microsoft.com/office/officeart/2005/8/layout/hierarchy2"/>
    <dgm:cxn modelId="{A218AA1F-D016-471E-90B5-16E25FC4F551}" type="presParOf" srcId="{8F7EA7B3-B08B-4E18-A254-A31FA89A326A}" destId="{9E5FE3C3-49C4-4AE5-B1FA-81422D83E260}" srcOrd="0" destOrd="0" presId="urn:microsoft.com/office/officeart/2005/8/layout/hierarchy2"/>
    <dgm:cxn modelId="{311E059B-5830-4A34-A323-F31BEEEAE552}" type="presParOf" srcId="{8F7EA7B3-B08B-4E18-A254-A31FA89A326A}" destId="{151180B8-5D47-4D57-AE82-C4A312158CB5}" srcOrd="1" destOrd="0" presId="urn:microsoft.com/office/officeart/2005/8/layout/hierarchy2"/>
    <dgm:cxn modelId="{73176149-D72C-4999-9A31-CF9C1BCBEC48}" type="presParOf" srcId="{58B7573A-89DA-4874-BA36-FC7B53352EBC}" destId="{DA663D10-A9E2-49A9-806B-4F092E8884B6}" srcOrd="2" destOrd="0" presId="urn:microsoft.com/office/officeart/2005/8/layout/hierarchy2"/>
    <dgm:cxn modelId="{E3F8900D-D46C-45F2-A9D0-D2E2D7D82226}" type="presParOf" srcId="{DA663D10-A9E2-49A9-806B-4F092E8884B6}" destId="{2E446C20-1689-4761-A4B4-84EA9A11580B}" srcOrd="0" destOrd="0" presId="urn:microsoft.com/office/officeart/2005/8/layout/hierarchy2"/>
    <dgm:cxn modelId="{32466151-7613-49B6-816C-5067AE694C4E}" type="presParOf" srcId="{58B7573A-89DA-4874-BA36-FC7B53352EBC}" destId="{8AE27608-9DDB-4597-B67B-C6A79E4312AE}" srcOrd="3" destOrd="0" presId="urn:microsoft.com/office/officeart/2005/8/layout/hierarchy2"/>
    <dgm:cxn modelId="{BCE7DD77-65E5-4A8E-B218-0BAD0ABFB152}" type="presParOf" srcId="{8AE27608-9DDB-4597-B67B-C6A79E4312AE}" destId="{E325983D-088D-4865-9E92-2BCD9C9A1D5F}" srcOrd="0" destOrd="0" presId="urn:microsoft.com/office/officeart/2005/8/layout/hierarchy2"/>
    <dgm:cxn modelId="{9FC35074-F788-4862-BFEF-863DB2C937CB}" type="presParOf" srcId="{8AE27608-9DDB-4597-B67B-C6A79E4312AE}" destId="{51C746E9-9E7B-40FE-A503-B36D424F0B88}" srcOrd="1" destOrd="0" presId="urn:microsoft.com/office/officeart/2005/8/layout/hierarchy2"/>
    <dgm:cxn modelId="{7CA6B3D8-E3CA-4610-8B11-D02768C9CBEA}" type="presParOf" srcId="{58B7573A-89DA-4874-BA36-FC7B53352EBC}" destId="{0E3D8242-97B5-479B-9F31-7ECB4DFF06F8}" srcOrd="4" destOrd="0" presId="urn:microsoft.com/office/officeart/2005/8/layout/hierarchy2"/>
    <dgm:cxn modelId="{2271EBC5-6727-444F-8885-2D7F62CC1936}" type="presParOf" srcId="{0E3D8242-97B5-479B-9F31-7ECB4DFF06F8}" destId="{0C8E11D1-7C94-4220-8986-576B7399F070}" srcOrd="0" destOrd="0" presId="urn:microsoft.com/office/officeart/2005/8/layout/hierarchy2"/>
    <dgm:cxn modelId="{2EE9EAE8-1A51-4687-A03E-5FD23353CE94}" type="presParOf" srcId="{58B7573A-89DA-4874-BA36-FC7B53352EBC}" destId="{568B443A-994A-4ABD-8ABA-E1FF4E854867}" srcOrd="5" destOrd="0" presId="urn:microsoft.com/office/officeart/2005/8/layout/hierarchy2"/>
    <dgm:cxn modelId="{50756066-16AB-4492-83B4-A219333E0D96}" type="presParOf" srcId="{568B443A-994A-4ABD-8ABA-E1FF4E854867}" destId="{966BFF2B-235C-4FD1-BFF1-066BAB2276DD}" srcOrd="0" destOrd="0" presId="urn:microsoft.com/office/officeart/2005/8/layout/hierarchy2"/>
    <dgm:cxn modelId="{195CCE17-CE6A-4B29-AF26-F11FB85BF831}" type="presParOf" srcId="{568B443A-994A-4ABD-8ABA-E1FF4E854867}" destId="{54847108-DB35-4F9D-8AEB-667A3294F349}" srcOrd="1" destOrd="0" presId="urn:microsoft.com/office/officeart/2005/8/layout/hierarchy2"/>
    <dgm:cxn modelId="{77449459-B498-4849-8D0E-32633F12C0C9}" type="presParOf" srcId="{58B7573A-89DA-4874-BA36-FC7B53352EBC}" destId="{936F2EBF-A8EC-4CA9-A4D4-2F53184A12F5}" srcOrd="6" destOrd="0" presId="urn:microsoft.com/office/officeart/2005/8/layout/hierarchy2"/>
    <dgm:cxn modelId="{C21F3C65-3F30-4616-9909-52F4B87DCD22}" type="presParOf" srcId="{936F2EBF-A8EC-4CA9-A4D4-2F53184A12F5}" destId="{AD99B017-7785-4B6D-B616-6683DC940D7A}" srcOrd="0" destOrd="0" presId="urn:microsoft.com/office/officeart/2005/8/layout/hierarchy2"/>
    <dgm:cxn modelId="{FC0FF172-DD41-40B0-ADD1-8C7556B3449B}" type="presParOf" srcId="{58B7573A-89DA-4874-BA36-FC7B53352EBC}" destId="{0C6F686D-2DB4-4E0B-9F8B-6D336AA291D0}" srcOrd="7" destOrd="0" presId="urn:microsoft.com/office/officeart/2005/8/layout/hierarchy2"/>
    <dgm:cxn modelId="{2EDD0526-9261-4570-8C55-C63D3C444B68}" type="presParOf" srcId="{0C6F686D-2DB4-4E0B-9F8B-6D336AA291D0}" destId="{58DA472E-CCAB-4C6F-80F2-970571DBE9BD}" srcOrd="0" destOrd="0" presId="urn:microsoft.com/office/officeart/2005/8/layout/hierarchy2"/>
    <dgm:cxn modelId="{C2A71655-B698-40AA-908D-5252D354A4C1}" type="presParOf" srcId="{0C6F686D-2DB4-4E0B-9F8B-6D336AA291D0}" destId="{8487D073-1A3F-4B13-8E62-4D2F258B24F2}" srcOrd="1" destOrd="0" presId="urn:microsoft.com/office/officeart/2005/8/layout/hierarchy2"/>
  </dgm:cxnLst>
  <dgm:bg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75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8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1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97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1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8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13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31.03.2021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266" y="1749496"/>
            <a:ext cx="5872734" cy="2526736"/>
          </a:xfrm>
        </p:spPr>
        <p:txBody>
          <a:bodyPr rtlCol="0"/>
          <a:lstStyle/>
          <a:p>
            <a:pPr rtl="0"/>
            <a:r>
              <a:rPr lang="ru-RU" sz="4400" dirty="0" smtClean="0"/>
              <a:t>Презентация магистерских образовательных программ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6" y="4276232"/>
            <a:ext cx="5056632" cy="503167"/>
          </a:xfrm>
        </p:spPr>
        <p:txBody>
          <a:bodyPr rtlCol="0"/>
          <a:lstStyle/>
          <a:p>
            <a:pPr rtl="0"/>
            <a:r>
              <a:rPr lang="ru-RU" dirty="0" smtClean="0"/>
              <a:t>Факультет иностранных языков и регионоведения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52" y="75057"/>
            <a:ext cx="1809364" cy="1790319"/>
          </a:xfrm>
          <a:prstGeom prst="ellipse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6" r="30686"/>
          <a:stretch>
            <a:fillRect/>
          </a:stretch>
        </p:blipFill>
        <p:spPr>
          <a:xfrm>
            <a:off x="1185353" y="970216"/>
            <a:ext cx="4657271" cy="4657271"/>
          </a:xfr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08028" y="-276999"/>
            <a:ext cx="6883972" cy="66431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адержка 5"/>
          <p:cNvSpPr/>
          <p:nvPr/>
        </p:nvSpPr>
        <p:spPr>
          <a:xfrm>
            <a:off x="210312" y="1094761"/>
            <a:ext cx="4727448" cy="49469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0312" y="1320842"/>
            <a:ext cx="4251960" cy="4398264"/>
          </a:xfrm>
        </p:spPr>
        <p:txBody>
          <a:bodyPr>
            <a:normAutofit fontScale="550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Бюджетные места</a:t>
            </a:r>
            <a:r>
              <a:rPr 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: (общее количество для интегрированной и внешней магистратуры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 направления «Лингвистика»)</a:t>
            </a: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26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Договорные места: </a:t>
            </a:r>
            <a:r>
              <a:rPr 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(общее количество для интегрированной и внешней магистратуры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 направления «Лингвистика»):  </a:t>
            </a: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30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Вступительное испытание: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лингвистика на иностранном языке </a:t>
            </a:r>
            <a:endParaRPr lang="ru-RU" altLang="ru-RU" sz="26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(английский, французский, немецкий, испанский или итальянский)  (письменно)</a:t>
            </a:r>
            <a:endParaRPr lang="ru-RU" altLang="ru-RU" sz="26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600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bg1"/>
                </a:solidFill>
                <a:cs typeface="Arial" panose="020B0604020202020204" pitchFamily="34" charset="0"/>
              </a:rPr>
              <a:t>Обязательные учебные дисциплины (для большинства программ):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Теория межкультурной коммуникации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Культурная антропология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Социолингвистика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Сопоставительная культурология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Деловая и корпоративная  коммуникация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Конфликтология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Основы психологии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Практический курс 1-го иностранного языка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Практический курс 2-го иностранного языка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chemeClr val="bg1"/>
                </a:solidFill>
                <a:cs typeface="Arial" panose="020B0604020202020204" pitchFamily="34" charset="0"/>
              </a:rPr>
              <a:t>Межфакультетские курсы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0"/>
            <a:ext cx="6810820" cy="6967728"/>
          </a:xfrm>
        </p:spPr>
        <p:txBody>
          <a:bodyPr rtlCol="0"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300" b="1" dirty="0" smtClean="0"/>
              <a:t>Лингвистика</a:t>
            </a:r>
            <a:r>
              <a:rPr lang="ru-RU" sz="4300" dirty="0"/>
              <a:t> </a:t>
            </a:r>
            <a:r>
              <a:rPr lang="ru-RU" sz="4300" dirty="0" smtClean="0"/>
              <a:t>(</a:t>
            </a:r>
            <a:r>
              <a:rPr lang="ru-RU" sz="4300" i="1" dirty="0" smtClean="0"/>
              <a:t>дневное отделение)</a:t>
            </a:r>
            <a:endParaRPr lang="ru-RU" sz="4300" dirty="0"/>
          </a:p>
          <a:p>
            <a:pPr marL="0" indent="0" algn="ctr">
              <a:buNone/>
            </a:pPr>
            <a:r>
              <a:rPr lang="ru-RU" sz="4300" dirty="0"/>
              <a:t>Образовательные </a:t>
            </a:r>
            <a:r>
              <a:rPr lang="ru-RU" sz="4300" dirty="0" smtClean="0"/>
              <a:t>программы</a:t>
            </a:r>
            <a:endParaRPr lang="ru-RU" sz="43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900" b="1" dirty="0"/>
              <a:t>Обучение иностранным </a:t>
            </a:r>
            <a:r>
              <a:rPr lang="ru-RU" sz="4900" b="1" dirty="0" smtClean="0"/>
              <a:t>языкам </a:t>
            </a:r>
            <a:r>
              <a:rPr lang="ru-RU" sz="4900" b="1" dirty="0"/>
              <a:t>в высшей школе и корпоративной </a:t>
            </a:r>
            <a:r>
              <a:rPr lang="ru-RU" sz="4900" b="1" dirty="0" smtClean="0"/>
              <a:t>среде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700" i="1" u="sng" dirty="0" smtClean="0"/>
              <a:t>Учебные дисциплины</a:t>
            </a:r>
            <a:r>
              <a:rPr lang="ru-RU" sz="3700" dirty="0" smtClean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Теория и практика перевода в сфере профессиональной коммуникации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Профессиональная коммуникация на 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Теория обучения иностранным языкам в высшей школе и др.</a:t>
            </a:r>
            <a:endParaRPr lang="ru-RU" sz="37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5000" b="1" dirty="0" smtClean="0"/>
              <a:t>Иностранный язык и межкультурная коммуникация в политике и дипломатии </a:t>
            </a:r>
          </a:p>
          <a:p>
            <a:pPr marL="0" indent="0">
              <a:buNone/>
            </a:pPr>
            <a:r>
              <a:rPr lang="ru-RU" sz="3700" i="1" u="sng" dirty="0" smtClean="0"/>
              <a:t>Учебные дисциплины</a:t>
            </a:r>
            <a:r>
              <a:rPr lang="ru-RU" sz="3700" dirty="0" smtClean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Теория </a:t>
            </a:r>
            <a:r>
              <a:rPr lang="ru-RU" sz="3700" dirty="0"/>
              <a:t>и практика перевода в политике и </a:t>
            </a:r>
            <a:r>
              <a:rPr lang="ru-RU" sz="3700" dirty="0" smtClean="0"/>
              <a:t>дипломатии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Иностранный </a:t>
            </a:r>
            <a:r>
              <a:rPr lang="ru-RU" sz="3700" dirty="0"/>
              <a:t>язык дипломатических переговоров и др.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900" b="1" dirty="0" smtClean="0"/>
              <a:t>Язык профессионального общения в сфере управления </a:t>
            </a:r>
            <a:endParaRPr lang="ru-RU" sz="4900" b="1" dirty="0" smtClean="0"/>
          </a:p>
          <a:p>
            <a:pPr marL="0" indent="0">
              <a:buNone/>
            </a:pPr>
            <a:r>
              <a:rPr lang="ru-RU" sz="3700" i="1" u="sng" dirty="0" smtClean="0"/>
              <a:t>Учебные </a:t>
            </a:r>
            <a:r>
              <a:rPr lang="ru-RU" sz="3700" i="1" u="sng" dirty="0" smtClean="0"/>
              <a:t>дисциплины: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Теория </a:t>
            </a:r>
            <a:r>
              <a:rPr lang="ru-RU" sz="3700" dirty="0"/>
              <a:t>и практика перевода в сфере управления и высшего менеджмента, </a:t>
            </a:r>
            <a:endParaRPr lang="ru-RU" sz="37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Иностранный </a:t>
            </a:r>
            <a:r>
              <a:rPr lang="ru-RU" sz="3700" dirty="0"/>
              <a:t>язык деловых переговоров и др.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900" b="1" dirty="0" smtClean="0"/>
              <a:t>Перевод </a:t>
            </a:r>
            <a:r>
              <a:rPr lang="ru-RU" sz="4900" b="1" dirty="0"/>
              <a:t>в международных </a:t>
            </a:r>
            <a:r>
              <a:rPr lang="ru-RU" sz="4900" b="1" dirty="0" smtClean="0"/>
              <a:t>организациях </a:t>
            </a:r>
            <a:r>
              <a:rPr lang="ru-RU" sz="4900" dirty="0" smtClean="0"/>
              <a:t>(рабочие языки: русский, английский, французский)</a:t>
            </a:r>
          </a:p>
          <a:p>
            <a:pPr marL="0" lvl="0" indent="0">
              <a:buNone/>
            </a:pPr>
            <a:r>
              <a:rPr lang="ru-RU" sz="3700" i="1" u="sng" dirty="0"/>
              <a:t>Учебные </a:t>
            </a:r>
            <a:r>
              <a:rPr lang="ru-RU" sz="3700" i="1" u="sng" dirty="0" smtClean="0"/>
              <a:t>дисциплины</a:t>
            </a:r>
            <a:r>
              <a:rPr lang="ru-RU" sz="3700" dirty="0" smtClean="0"/>
              <a:t>: </a:t>
            </a:r>
            <a:endParaRPr lang="ru-RU" sz="3700" i="1" u="sng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/>
              <a:t>Международные организации, </a:t>
            </a:r>
            <a:endParaRPr lang="ru-RU" sz="3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Общая </a:t>
            </a:r>
            <a:r>
              <a:rPr lang="ru-RU" sz="3700" dirty="0"/>
              <a:t>теория перевода, </a:t>
            </a:r>
            <a:endParaRPr lang="ru-RU" sz="3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Техника </a:t>
            </a:r>
            <a:r>
              <a:rPr lang="ru-RU" sz="3700" dirty="0"/>
              <a:t>устного публичного выступления, </a:t>
            </a:r>
            <a:endParaRPr lang="ru-RU" sz="3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Предпереводческий </a:t>
            </a:r>
            <a:r>
              <a:rPr lang="ru-RU" sz="3700" dirty="0"/>
              <a:t>анализ текста, </a:t>
            </a:r>
            <a:endParaRPr lang="ru-RU" sz="3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Синхронный </a:t>
            </a:r>
            <a:r>
              <a:rPr lang="ru-RU" sz="3700" dirty="0"/>
              <a:t>перевод с листа АЯ на РЯ и с ФЯ на РЯ, </a:t>
            </a:r>
            <a:endParaRPr lang="ru-RU" sz="3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/>
              <a:t>Устный </a:t>
            </a:r>
            <a:r>
              <a:rPr lang="ru-RU" sz="3700" dirty="0"/>
              <a:t>последовательный перевод и др.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Интегрированная </a:t>
            </a:r>
            <a:r>
              <a:rPr lang="ru-RU" sz="1600" b="1" dirty="0">
                <a:solidFill>
                  <a:schemeClr val="tx1"/>
                </a:solidFill>
              </a:rPr>
              <a:t>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</a:rPr>
              <a:t>профильным </a:t>
            </a:r>
            <a:r>
              <a:rPr lang="ru-RU" sz="1600" b="1" dirty="0">
                <a:solidFill>
                  <a:schemeClr val="tx1"/>
                </a:solidFill>
              </a:rPr>
              <a:t>образованием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0" y="5719106"/>
            <a:ext cx="1151009" cy="1138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3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" y="713212"/>
            <a:ext cx="6343321" cy="61447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878807"/>
            <a:ext cx="6126480" cy="7585378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800" b="1" dirty="0" smtClean="0"/>
              <a:t>Культурология</a:t>
            </a:r>
            <a:r>
              <a:rPr lang="en-GB" sz="1800" b="1" dirty="0" smtClean="0"/>
              <a:t> </a:t>
            </a:r>
            <a:r>
              <a:rPr lang="ru-RU" sz="1800" dirty="0"/>
              <a:t>(</a:t>
            </a:r>
            <a:r>
              <a:rPr lang="ru-RU" sz="1800" i="1" dirty="0"/>
              <a:t>дневное отделение)</a:t>
            </a:r>
            <a:r>
              <a:rPr lang="ru-RU" sz="1800" dirty="0"/>
              <a:t> </a:t>
            </a:r>
            <a:endParaRPr lang="en-GB" sz="1800" b="1" dirty="0" smtClean="0"/>
          </a:p>
          <a:p>
            <a:pPr marL="0" indent="0" algn="ctr">
              <a:buNone/>
            </a:pPr>
            <a:r>
              <a:rPr lang="ru-RU" sz="1800" dirty="0" smtClean="0"/>
              <a:t>Образовательная программа</a:t>
            </a:r>
            <a:endParaRPr lang="ru-RU" sz="1800" dirty="0"/>
          </a:p>
          <a:p>
            <a:pPr marL="0" lvl="0" indent="0" algn="ctr">
              <a:buNone/>
            </a:pPr>
            <a:r>
              <a:rPr lang="ru-RU" sz="2000" b="1" dirty="0"/>
              <a:t>Компаративные исследования культурного наследия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О</a:t>
            </a:r>
            <a:r>
              <a:rPr lang="ru-RU" sz="1400" dirty="0" smtClean="0"/>
              <a:t>существляет </a:t>
            </a:r>
            <a:r>
              <a:rPr lang="ru-RU" sz="1400" dirty="0"/>
              <a:t>высокопрофессиональную подготовку выпускников в следующих предметных областях: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компаративный анализ феноменов традиционной и современной культуры;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углубленное изучение мирового и российского культурного наследия;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теоретические основы изучения и трансляции природного и культурного наследия в России и за рубежом;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социально-правовые основы и методология сохранения объектов материального и нематериального культурного наследия</a:t>
            </a:r>
            <a:r>
              <a:rPr lang="ru-RU" sz="1400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Учебные </a:t>
            </a:r>
            <a:r>
              <a:rPr lang="ru-RU" altLang="ru-RU" sz="14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дисциплины: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Теория и история культуры (на русском и английском языках)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Культурологическое источниковедение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Эстетика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Основы современного искусства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Музеефикация культурного наследия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Мировое природное наследие: проблемы экспертизы, сохранения и развития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Правовые основы охраны культурного наследия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Культурная антропология (на английском языке)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Основы культурной политики (на английском языке)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Современные этнографические исследования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Теория и методология изучения нематериального культурного наследия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Современные формы трансляции культурного наследия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Языковые аспекты профессиональной коммуникации (на англ</a:t>
            </a:r>
            <a:r>
              <a:rPr lang="ru-RU" altLang="ru-RU" sz="1300" dirty="0" smtClean="0">
                <a:solidFill>
                  <a:srgbClr val="000000"/>
                </a:solidFill>
                <a:cs typeface="Arial" panose="020B0604020202020204" pitchFamily="34" charset="0"/>
              </a:rPr>
              <a:t>. языке</a:t>
            </a: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cs typeface="Arial" panose="020B0604020202020204" pitchFamily="34" charset="0"/>
              </a:rPr>
              <a:t>Теория </a:t>
            </a: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и практика создания профессионального текста (на русском языке</a:t>
            </a:r>
            <a:r>
              <a:rPr lang="ru-RU" altLang="ru-RU" sz="13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>и</a:t>
            </a:r>
            <a:r>
              <a:rPr lang="ru-RU" altLang="ru-RU" sz="1300" dirty="0" smtClean="0">
                <a:solidFill>
                  <a:srgbClr val="000000"/>
                </a:solidFill>
                <a:cs typeface="Arial" panose="020B0604020202020204" pitchFamily="34" charset="0"/>
              </a:rPr>
              <a:t> др.</a:t>
            </a:r>
            <a: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ru-RU" altLang="ru-RU" sz="13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ru-RU" altLang="ru-RU" sz="13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/>
              <a:t> </a:t>
            </a:r>
            <a:br>
              <a:rPr lang="ru-RU" sz="1600" dirty="0"/>
            </a:b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343321" y="1280159"/>
            <a:ext cx="4035439" cy="4035439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Интегрированная </a:t>
            </a:r>
            <a:r>
              <a:rPr lang="ru-RU" sz="1300" b="1" dirty="0">
                <a:solidFill>
                  <a:schemeClr val="tx1"/>
                </a:solidFill>
              </a:rPr>
              <a:t>магистратура 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с профильным </a:t>
            </a:r>
            <a:r>
              <a:rPr lang="ru-RU" sz="1300" b="1" dirty="0">
                <a:solidFill>
                  <a:schemeClr val="tx1"/>
                </a:solidFill>
              </a:rPr>
              <a:t>образованием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3863" y="25090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644444" y="5315598"/>
            <a:ext cx="3353252" cy="1044000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flipH="1">
            <a:off x="5644444" y="5405491"/>
            <a:ext cx="3664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Бюджетные места: 4</a:t>
            </a:r>
          </a:p>
          <a:p>
            <a:r>
              <a:rPr lang="ru-RU" sz="1400" b="1" dirty="0" smtClean="0"/>
              <a:t>Договорные места: 5</a:t>
            </a:r>
          </a:p>
          <a:p>
            <a:r>
              <a:rPr lang="ru-RU" sz="1400" b="1" dirty="0" smtClean="0"/>
              <a:t>Вступительное испытание: культурология (письменно)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226" y="1629959"/>
            <a:ext cx="3889838" cy="5114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07508" y="1621094"/>
            <a:ext cx="3855396" cy="5114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91064" y="1634246"/>
            <a:ext cx="4470018" cy="511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" y="2413489"/>
            <a:ext cx="3863722" cy="4330496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5600" dirty="0" smtClean="0"/>
              <a:t>Образовательные программы</a:t>
            </a:r>
            <a:endParaRPr lang="ru-RU" sz="5600" dirty="0"/>
          </a:p>
          <a:p>
            <a:pPr lvl="0"/>
            <a:r>
              <a:rPr lang="ru-RU" sz="6400" b="1" dirty="0"/>
              <a:t>Социокультурное регионоведение России</a:t>
            </a:r>
          </a:p>
          <a:p>
            <a:pPr lvl="0"/>
            <a:r>
              <a:rPr lang="ru-RU" sz="6400" b="1" dirty="0"/>
              <a:t>Развитие въездного и внутреннего туризма в </a:t>
            </a:r>
            <a:r>
              <a:rPr lang="ru-RU" sz="6400" b="1" dirty="0" smtClean="0"/>
              <a:t>России</a:t>
            </a:r>
            <a:endParaRPr lang="en-GB" sz="6400" b="1" dirty="0" smtClean="0"/>
          </a:p>
          <a:p>
            <a:pPr lvl="0" algn="l"/>
            <a:r>
              <a:rPr lang="ru-RU" sz="5600" b="1" u="sng" dirty="0" smtClean="0"/>
              <a:t>Обязательные </a:t>
            </a:r>
            <a:r>
              <a:rPr lang="ru-RU" sz="5600" b="1" u="sng" dirty="0"/>
              <a:t>у</a:t>
            </a:r>
            <a:r>
              <a:rPr lang="ru-RU" sz="5600" b="1" u="sng" dirty="0" smtClean="0"/>
              <a:t>чебные дисциплины: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Общественно-политическая </a:t>
            </a:r>
            <a:r>
              <a:rPr lang="ru-RU" sz="5600" dirty="0"/>
              <a:t>мысль в </a:t>
            </a:r>
            <a:r>
              <a:rPr lang="ru-RU" sz="5600" dirty="0" smtClean="0"/>
              <a:t>России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Актуальные </a:t>
            </a:r>
            <a:r>
              <a:rPr lang="ru-RU" sz="5600" dirty="0"/>
              <a:t>социально-экономические и политические проблемы России 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Иностранный </a:t>
            </a:r>
            <a:r>
              <a:rPr lang="ru-RU" sz="5600" dirty="0"/>
              <a:t>язык 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Философия</a:t>
            </a:r>
            <a:endParaRPr lang="ru-RU" sz="5600" dirty="0"/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Профессиональная </a:t>
            </a:r>
            <a:r>
              <a:rPr lang="ru-RU" sz="5600" dirty="0"/>
              <a:t>коммуникация на иностранном языке 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Русский </a:t>
            </a:r>
            <a:r>
              <a:rPr lang="ru-RU" sz="5600" dirty="0"/>
              <a:t>язык и культура в мире 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Социокультурное проектирование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ru-RU" sz="5600" dirty="0" smtClean="0"/>
              <a:t>Россия </a:t>
            </a:r>
            <a:r>
              <a:rPr lang="ru-RU" sz="5600" dirty="0"/>
              <a:t>в современном мировом пространстве </a:t>
            </a:r>
            <a:r>
              <a:rPr lang="ru-RU" sz="5600" dirty="0" smtClean="0"/>
              <a:t>и </a:t>
            </a:r>
            <a:r>
              <a:rPr lang="ru-RU" sz="5600" dirty="0"/>
              <a:t>другие.</a:t>
            </a:r>
          </a:p>
          <a:p>
            <a:pPr lvl="0"/>
            <a:endParaRPr lang="en-GB" sz="3700" dirty="0" smtClean="0"/>
          </a:p>
          <a:p>
            <a:pPr lvl="0"/>
            <a:endParaRPr lang="ru-RU" sz="3700" dirty="0" smtClean="0"/>
          </a:p>
          <a:p>
            <a:pPr lvl="0"/>
            <a:endParaRPr lang="ru-RU" sz="2100" dirty="0"/>
          </a:p>
          <a:p>
            <a:pPr rtl="0"/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4620" y="2413521"/>
            <a:ext cx="3558070" cy="4229585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2000" dirty="0"/>
              <a:t>Образовательные </a:t>
            </a:r>
            <a:r>
              <a:rPr lang="ru-RU" sz="2000" dirty="0" smtClean="0"/>
              <a:t>программы</a:t>
            </a:r>
            <a:endParaRPr lang="ru-RU" sz="2000" dirty="0"/>
          </a:p>
          <a:p>
            <a:pPr lvl="0"/>
            <a:r>
              <a:rPr lang="ru-RU" sz="2300" b="1" dirty="0"/>
              <a:t>Урбанистика и города будущего</a:t>
            </a:r>
          </a:p>
          <a:p>
            <a:pPr lvl="0"/>
            <a:r>
              <a:rPr lang="ru-RU" sz="2300" b="1" dirty="0"/>
              <a:t>Социокультурное регионоведение стран и регионов</a:t>
            </a:r>
          </a:p>
          <a:p>
            <a:pPr lvl="0"/>
            <a:r>
              <a:rPr lang="ru-RU" sz="2300" b="1" dirty="0"/>
              <a:t>Международный </a:t>
            </a:r>
            <a:r>
              <a:rPr lang="ru-RU" sz="2300" b="1" dirty="0" smtClean="0"/>
              <a:t>туризм</a:t>
            </a:r>
          </a:p>
          <a:p>
            <a:pPr algn="l"/>
            <a:r>
              <a:rPr lang="ru-RU" sz="2000" b="1" u="sng" dirty="0"/>
              <a:t>Обязательные учебные дисциплины: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Философия</a:t>
            </a:r>
            <a:endParaRPr lang="ru-R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Информационные технологии в региональных исследованиях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Право изучаемого региона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Актуальные проблемы комплексного регионоведения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История и методология зарубежного комплексного регионоведения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Практикум по теории речевого общения 1-го иностранного </a:t>
            </a:r>
            <a:r>
              <a:rPr lang="ru-RU" sz="2000" dirty="0" smtClean="0"/>
              <a:t>языка и </a:t>
            </a:r>
            <a:r>
              <a:rPr lang="ru-RU" sz="2000" dirty="0"/>
              <a:t>другие.</a:t>
            </a:r>
          </a:p>
          <a:p>
            <a:pPr lvl="0"/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54612" y="1143145"/>
            <a:ext cx="3445566" cy="495389"/>
          </a:xfrm>
        </p:spPr>
        <p:txBody>
          <a:bodyPr rtlCol="0"/>
          <a:lstStyle/>
          <a:p>
            <a:pPr rtl="0"/>
            <a:r>
              <a:rPr lang="ru-RU" dirty="0" smtClean="0"/>
              <a:t>Регионоведение России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36604" y="1316514"/>
            <a:ext cx="3801822" cy="495389"/>
          </a:xfrm>
        </p:spPr>
        <p:txBody>
          <a:bodyPr rtlCol="0"/>
          <a:lstStyle/>
          <a:p>
            <a:pPr rtl="0"/>
            <a:r>
              <a:rPr lang="ru-RU" dirty="0" smtClean="0"/>
              <a:t>Зарубежное регионоведение</a:t>
            </a:r>
          </a:p>
          <a:p>
            <a:pPr rtl="0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91064" y="1721796"/>
            <a:ext cx="44700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bg1"/>
                </a:solidFill>
              </a:rPr>
              <a:t>Регионоведение</a:t>
            </a:r>
            <a:r>
              <a:rPr lang="ru-RU" sz="1400" dirty="0">
                <a:solidFill>
                  <a:schemeClr val="bg1"/>
                </a:solidFill>
              </a:rPr>
              <a:t> – </a:t>
            </a:r>
            <a:r>
              <a:rPr lang="ru-RU" sz="1600" dirty="0">
                <a:solidFill>
                  <a:schemeClr val="bg1"/>
                </a:solidFill>
              </a:rPr>
              <a:t>перспективная специальность, отвечающая потребностям сегодняшнего дня. Она позволяет совместить столь необходимое сегодня свободное владение несколькими иностранными языками с комплексным изучением того или иного региона, практическими знаниями, позволяющими анализировать современную ситуацию и прогнозировать развитие региона. 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Учебная программа факультета в первую очередь связана с областью международного администрирования и бизнеса, сферой международного научного и культурного сотрудничества, международными связями в области образования, деятельностью международных общественных организаций.</a:t>
            </a:r>
            <a:r>
              <a:rPr lang="ru-RU" sz="1600" dirty="0">
                <a:solidFill>
                  <a:srgbClr val="92D050"/>
                </a:solidFill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9243" y="3472774"/>
            <a:ext cx="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Интегрированная </a:t>
            </a:r>
            <a:r>
              <a:rPr lang="ru-RU" sz="1300" b="1" dirty="0">
                <a:solidFill>
                  <a:schemeClr val="tx1"/>
                </a:solidFill>
              </a:rPr>
              <a:t>магистратура 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с профильным </a:t>
            </a:r>
            <a:r>
              <a:rPr lang="ru-RU" sz="1300" b="1" dirty="0">
                <a:solidFill>
                  <a:schemeClr val="tx1"/>
                </a:solidFill>
              </a:rPr>
              <a:t>образованием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80" y="1629372"/>
            <a:ext cx="3793610" cy="733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14620" y="1622560"/>
            <a:ext cx="3723806" cy="733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Бюджетные места – 5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Договорные места – </a:t>
            </a:r>
            <a:r>
              <a:rPr lang="ru-RU" sz="1200" b="1" dirty="0" smtClean="0">
                <a:solidFill>
                  <a:schemeClr val="bg1"/>
                </a:solidFill>
              </a:rPr>
              <a:t>10</a:t>
            </a:r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Вступительное испытание </a:t>
            </a:r>
            <a:r>
              <a:rPr lang="ru-RU" sz="1200" b="1" dirty="0" smtClean="0">
                <a:solidFill>
                  <a:schemeClr val="bg1"/>
                </a:solidFill>
              </a:rPr>
              <a:t>–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зарубежное регионоведение </a:t>
            </a:r>
            <a:r>
              <a:rPr lang="ru-RU" sz="1200" b="1" dirty="0">
                <a:solidFill>
                  <a:schemeClr val="bg1"/>
                </a:solidFill>
              </a:rPr>
              <a:t>(письменно)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42" y="1568262"/>
            <a:ext cx="438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Бюджетные места – 5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Договорные места – 5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Вступительное испытание</a:t>
            </a:r>
            <a:r>
              <a:rPr lang="ru-RU" sz="1200" dirty="0" smtClean="0">
                <a:solidFill>
                  <a:schemeClr val="bg1"/>
                </a:solidFill>
              </a:rPr>
              <a:t> - </a:t>
            </a:r>
            <a:r>
              <a:rPr lang="ru-RU" sz="1200" b="1" dirty="0">
                <a:solidFill>
                  <a:schemeClr val="bg1"/>
                </a:solidFill>
              </a:rPr>
              <a:t>регионоведение России </a:t>
            </a:r>
            <a:r>
              <a:rPr lang="ru-RU" sz="1200" b="1" dirty="0" smtClean="0">
                <a:solidFill>
                  <a:schemeClr val="bg1"/>
                </a:solidFill>
              </a:rPr>
              <a:t> (письменно)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dirty="0" smtClean="0"/>
              <a:t>pk@ffl.msu.ru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en-US" dirty="0"/>
              <a:t>http://www.ffl.msu.ru/study/master/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10" name="Скругленный прямоугольник 9"/>
          <p:cNvSpPr/>
          <p:nvPr/>
        </p:nvSpPr>
        <p:spPr>
          <a:xfrm>
            <a:off x="9269270" y="219456"/>
            <a:ext cx="2782522" cy="9326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765996" y="288569"/>
            <a:ext cx="5897880" cy="8686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47928" y="1881557"/>
            <a:ext cx="4636135" cy="3348963"/>
          </a:xfrm>
          <a:prstGeom prst="wedgeRectCallout">
            <a:avLst/>
          </a:prstGeom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07" y="0"/>
            <a:ext cx="10515600" cy="940181"/>
          </a:xfrm>
        </p:spPr>
        <p:txBody>
          <a:bodyPr rtlCol="0"/>
          <a:lstStyle/>
          <a:p>
            <a:pPr rtl="0"/>
            <a:r>
              <a:rPr lang="ru-RU" b="0" dirty="0" smtClean="0">
                <a:solidFill>
                  <a:schemeClr val="tx1"/>
                </a:solidFill>
              </a:rPr>
              <a:t>Стань магистром!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3084" y="1252090"/>
            <a:ext cx="7983020" cy="557760"/>
          </a:xfrm>
        </p:spPr>
        <p:txBody>
          <a:bodyPr rtlCol="0"/>
          <a:lstStyle/>
          <a:p>
            <a:pPr rtl="0"/>
            <a:r>
              <a:rPr lang="ru-RU" sz="2000" b="1" cap="all" dirty="0">
                <a:latin typeface="+mj-lt"/>
                <a:ea typeface="+mj-ea"/>
                <a:cs typeface="+mj-cs"/>
              </a:rPr>
              <a:t>Актуальность в современном контексте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719" y="1946886"/>
            <a:ext cx="4416552" cy="31393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Магистратура факультета иностранных языков и регионоведения – </a:t>
            </a:r>
            <a:r>
              <a:rPr lang="ru-RU" dirty="0" smtClean="0">
                <a:solidFill>
                  <a:schemeClr val="tx1"/>
                </a:solidFill>
              </a:rPr>
              <a:t>традиционная </a:t>
            </a:r>
            <a:r>
              <a:rPr lang="ru-RU" dirty="0">
                <a:solidFill>
                  <a:schemeClr val="tx1"/>
                </a:solidFill>
              </a:rPr>
              <a:t>в современном международном образовательном пространстве ступень высшего </a:t>
            </a:r>
            <a:r>
              <a:rPr lang="ru-RU" dirty="0" smtClean="0">
                <a:solidFill>
                  <a:schemeClr val="tx1"/>
                </a:solidFill>
              </a:rPr>
              <a:t>профессионального образования.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Это великолепная возможность для бакалавров и специалистов получить новые востребованные компетенции, повышающие Вашу квалификацию и конкурентоспособность на рынке труда.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8" y="5257800"/>
            <a:ext cx="1550398" cy="1534078"/>
          </a:xfrm>
          <a:prstGeom prst="ellipse">
            <a:avLst/>
          </a:prstGeom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81011671"/>
              </p:ext>
            </p:extLst>
          </p:nvPr>
        </p:nvGraphicFramePr>
        <p:xfrm>
          <a:off x="4791392" y="1729818"/>
          <a:ext cx="7744968" cy="453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61244" y="107614"/>
            <a:ext cx="7296912" cy="66842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задержка 5"/>
          <p:cNvSpPr/>
          <p:nvPr/>
        </p:nvSpPr>
        <p:spPr>
          <a:xfrm>
            <a:off x="684339" y="1645920"/>
            <a:ext cx="4116261" cy="3694176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" y="347472"/>
            <a:ext cx="3338850" cy="11887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Внешняя </a:t>
            </a:r>
            <a:r>
              <a:rPr lang="ru-RU" sz="1800" b="1" dirty="0"/>
              <a:t>магистратура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для </a:t>
            </a:r>
            <a:r>
              <a:rPr lang="ru-RU" sz="1800" b="1" dirty="0"/>
              <a:t>абитуриентов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</a:t>
            </a:r>
            <a:r>
              <a:rPr lang="ru-RU" sz="1800" b="1" dirty="0"/>
              <a:t>непрофильным образованием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84339" y="1947672"/>
            <a:ext cx="3932237" cy="381158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Лингвистика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i="1" dirty="0">
                <a:solidFill>
                  <a:schemeClr val="bg1"/>
                </a:solidFill>
              </a:rPr>
              <a:t>дневное отделение)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Образовательные </a:t>
            </a:r>
            <a:r>
              <a:rPr lang="ru-RU" b="1" dirty="0" smtClean="0">
                <a:solidFill>
                  <a:schemeClr val="bg1"/>
                </a:solidFill>
              </a:rPr>
              <a:t>программа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«Коммуникативные </a:t>
            </a:r>
            <a:r>
              <a:rPr lang="ru-RU" b="1" dirty="0">
                <a:solidFill>
                  <a:schemeClr val="bg1"/>
                </a:solidFill>
              </a:rPr>
              <a:t>коды в современном межкультурном </a:t>
            </a:r>
            <a:r>
              <a:rPr lang="ru-RU" b="1" dirty="0" smtClean="0">
                <a:solidFill>
                  <a:schemeClr val="bg1"/>
                </a:solidFill>
              </a:rPr>
              <a:t>пространстве»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 программы: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д.ф.н., профессор  Молчанова Г.Г.</a:t>
            </a:r>
          </a:p>
          <a:p>
            <a:r>
              <a:rPr lang="ru-RU" b="1" dirty="0">
                <a:solidFill>
                  <a:schemeClr val="bg1"/>
                </a:solidFill>
              </a:rPr>
              <a:t>Вступительное испытание</a:t>
            </a:r>
            <a:r>
              <a:rPr lang="ru-RU" b="1" dirty="0" smtClean="0">
                <a:solidFill>
                  <a:schemeClr val="bg1"/>
                </a:solidFill>
              </a:rPr>
              <a:t>: лингвистика </a:t>
            </a:r>
            <a:r>
              <a:rPr lang="ru-RU" b="1" dirty="0">
                <a:solidFill>
                  <a:schemeClr val="bg1"/>
                </a:solidFill>
              </a:rPr>
              <a:t>(на английском языке) (письменно)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Бюджетные места: 5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Договорные места: 5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38" y="396003"/>
            <a:ext cx="7040880" cy="6272783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Образовательная программа </a:t>
            </a:r>
            <a:r>
              <a:rPr lang="ru-RU" sz="3000" b="1" dirty="0" smtClean="0"/>
              <a:t>«Коммуникативные </a:t>
            </a:r>
            <a:r>
              <a:rPr lang="ru-RU" sz="3000" b="1" dirty="0"/>
              <a:t>коды в современном межкультурном </a:t>
            </a:r>
            <a:r>
              <a:rPr lang="ru-RU" sz="3000" b="1" dirty="0" smtClean="0"/>
              <a:t>пространстве как средство формирования общегуманитарных компетенций человека нового поколения»</a:t>
            </a:r>
            <a:endParaRPr lang="ru-RU" sz="3000" b="1" dirty="0"/>
          </a:p>
          <a:p>
            <a:pPr marL="0" indent="0">
              <a:buNone/>
            </a:pPr>
            <a:r>
              <a:rPr lang="ru-RU" dirty="0" smtClean="0"/>
              <a:t>Учебные дисциплины:</a:t>
            </a:r>
          </a:p>
          <a:p>
            <a:r>
              <a:rPr lang="ru-RU" dirty="0" smtClean="0"/>
              <a:t>Семиотические </a:t>
            </a:r>
            <a:r>
              <a:rPr lang="ru-RU" dirty="0"/>
              <a:t>взаимодействия в языке </a:t>
            </a:r>
            <a:r>
              <a:rPr lang="ru-RU" dirty="0" smtClean="0"/>
              <a:t>и культуре</a:t>
            </a:r>
            <a:endParaRPr lang="ru-RU" dirty="0"/>
          </a:p>
          <a:p>
            <a:r>
              <a:rPr lang="ru-RU" dirty="0" smtClean="0"/>
              <a:t>Герменевтика культурного текста</a:t>
            </a:r>
            <a:endParaRPr lang="ru-RU" dirty="0"/>
          </a:p>
          <a:p>
            <a:r>
              <a:rPr lang="ru-RU" dirty="0" smtClean="0"/>
              <a:t>Пространственно-временные коды лингвокультур </a:t>
            </a:r>
            <a:r>
              <a:rPr lang="ru-RU" dirty="0"/>
              <a:t>Востока и Запада</a:t>
            </a:r>
          </a:p>
          <a:p>
            <a:r>
              <a:rPr lang="ru-RU" dirty="0" smtClean="0"/>
              <a:t>Кластерная </a:t>
            </a:r>
            <a:r>
              <a:rPr lang="ru-RU" dirty="0" err="1" smtClean="0"/>
              <a:t>невербалика</a:t>
            </a:r>
            <a:endParaRPr lang="ru-RU" dirty="0"/>
          </a:p>
          <a:p>
            <a:r>
              <a:rPr lang="ru-RU" dirty="0" smtClean="0"/>
              <a:t>Специальные </a:t>
            </a:r>
            <a:r>
              <a:rPr lang="ru-RU" dirty="0"/>
              <a:t>курсы по </a:t>
            </a:r>
            <a:r>
              <a:rPr lang="ru-RU" dirty="0" smtClean="0"/>
              <a:t>профилю и др.</a:t>
            </a:r>
            <a:endParaRPr lang="ru-RU" dirty="0"/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276999"/>
            <a:ext cx="80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-186154"/>
            <a:ext cx="6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8" y="5257800"/>
            <a:ext cx="1550398" cy="15340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45720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356" y="-45720"/>
            <a:ext cx="3932237" cy="1600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Внешняя магистратура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для </a:t>
            </a:r>
            <a:r>
              <a:rPr lang="ru-RU" sz="1800" b="1" dirty="0"/>
              <a:t>абитуриентов </a:t>
            </a:r>
            <a:br>
              <a:rPr lang="ru-RU" sz="1800" b="1" dirty="0"/>
            </a:br>
            <a:r>
              <a:rPr lang="ru-RU" sz="1800" b="1" dirty="0" smtClean="0"/>
              <a:t>с </a:t>
            </a:r>
            <a:r>
              <a:rPr lang="ru-RU" sz="1800" b="1" dirty="0"/>
              <a:t>непрофильным образованием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5766" y="367049"/>
            <a:ext cx="6967728" cy="64510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313" y="463449"/>
            <a:ext cx="6839713" cy="6258282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Лингвистика</a:t>
            </a:r>
            <a:r>
              <a:rPr lang="ru-RU" dirty="0" smtClean="0"/>
              <a:t> (</a:t>
            </a:r>
            <a:r>
              <a:rPr lang="ru-RU" sz="2600" dirty="0" smtClean="0"/>
              <a:t>дневное отделение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r>
              <a:rPr lang="ru-RU" sz="2400" dirty="0" smtClean="0"/>
              <a:t>Образовательные программы</a:t>
            </a:r>
            <a:endParaRPr lang="ru-RU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/>
              <a:t>Теория </a:t>
            </a:r>
            <a:r>
              <a:rPr lang="ru-RU" sz="2600" dirty="0"/>
              <a:t>обучения иностранным </a:t>
            </a:r>
            <a:r>
              <a:rPr lang="ru-RU" sz="2600" dirty="0" smtClean="0"/>
              <a:t>языкам</a:t>
            </a:r>
            <a:endParaRPr lang="ru-RU" sz="2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/>
              <a:t>Теория </a:t>
            </a:r>
            <a:r>
              <a:rPr lang="ru-RU" sz="2600" dirty="0" smtClean="0"/>
              <a:t>и практика перевода</a:t>
            </a:r>
            <a:endParaRPr lang="ru-RU" sz="2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/>
              <a:t>Теория коммуникации и международные связи с общественностью (PR)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/>
              <a:t>Тьюторское сопровождение в условиях цифровизации лингвистического </a:t>
            </a:r>
            <a:r>
              <a:rPr lang="ru-RU" sz="2600" dirty="0" smtClean="0"/>
              <a:t>образования</a:t>
            </a:r>
            <a:endParaRPr lang="ru-RU" sz="2600" dirty="0"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153421" y="1554480"/>
            <a:ext cx="4709158" cy="5108841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3421" y="1740414"/>
            <a:ext cx="3932237" cy="3359734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Бюджетные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места</a:t>
            </a: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: (общее количество для интегрированной и внешней 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магистратуры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направления «Лингвистика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»)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26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Договорные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места</a:t>
            </a:r>
            <a:r>
              <a:rPr 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(общее </a:t>
            </a: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количество для интегрированной и внешней 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магистратуры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направления «Лингвистика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»): 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30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Вступительное испытание</a:t>
            </a:r>
            <a:r>
              <a:rPr 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лингвистика </a:t>
            </a:r>
            <a:r>
              <a:rPr lang="ru-RU" alt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на иностранном языке </a:t>
            </a:r>
            <a:endParaRPr lang="ru-RU" altLang="ru-RU" sz="14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(английский</a:t>
            </a: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, французский, немецкий, испанский или </a:t>
            </a: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итальянский)</a:t>
            </a: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  </a:t>
            </a: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письменно)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Обязательные учебные дисциплины (для всех программ):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История </a:t>
            </a: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философии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Теория речевой коммуникации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Компьютерные технологии в лингвистических исследованиях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Лингвистические учения и теория лингвистики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Теория </a:t>
            </a: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текста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Практический курс 1-го иностранного языка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Практический курс 2-го иностранного </a:t>
            </a: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языка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Межфакультетские курсы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sz="14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03" y="5543173"/>
            <a:ext cx="1281310" cy="12678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7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813816"/>
            <a:ext cx="5605272" cy="59618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3" y="988536"/>
            <a:ext cx="5404103" cy="5787168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2000" b="1" dirty="0" smtClean="0"/>
              <a:t>Лингвистика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i="1" dirty="0" smtClean="0"/>
              <a:t>дневное отделение)</a:t>
            </a:r>
            <a:endParaRPr lang="ru-RU" sz="2000" dirty="0"/>
          </a:p>
          <a:p>
            <a:pPr marL="0" indent="0" algn="ctr" rtl="0">
              <a:buNone/>
            </a:pPr>
            <a:r>
              <a:rPr lang="ru-RU" sz="1800" dirty="0" smtClean="0"/>
              <a:t>Образовательная программа</a:t>
            </a:r>
          </a:p>
          <a:p>
            <a:pPr marL="0" indent="0" algn="ctr">
              <a:buNone/>
            </a:pPr>
            <a:r>
              <a:rPr lang="ru-RU" b="1" dirty="0"/>
              <a:t>Теория обучения иностранным языкам </a:t>
            </a:r>
            <a:endParaRPr lang="ru-RU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/>
              <a:t>Программа </a:t>
            </a:r>
            <a:r>
              <a:rPr lang="ru-RU" altLang="ru-RU" sz="1600" dirty="0"/>
              <a:t>обеспечивает углубленное изучение научной основы преподавания иностранных языков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овладение принципами и методами обучения людей разных </a:t>
            </a: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/>
              <a:t>возрастных </a:t>
            </a:r>
            <a:r>
              <a:rPr lang="ru-RU" altLang="ru-RU" sz="1600" dirty="0"/>
              <a:t>групп иностранным языкам и формирование межкультурной компетенции. </a:t>
            </a: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u="sng" dirty="0" smtClean="0"/>
              <a:t>Учебные дисциплины:</a:t>
            </a:r>
            <a:endParaRPr lang="ru-RU" altLang="ru-RU" sz="1600" b="1" u="sng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Основы разработки языкового контроля и тестирования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Теория и методы преподавания иностранных языков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Практикум по методике преподавания иностранных языков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Коммуникативные технологии обучения иностранным языкам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Педагогическая психология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Методика разработки программ и курсов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Национальная литература ХХ века стран изучаемого языка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Специальные курсы по </a:t>
            </a:r>
            <a:r>
              <a:rPr lang="ru-RU" altLang="ru-RU" sz="1600" dirty="0" smtClean="0"/>
              <a:t>профилю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/>
              <a:t>и</a:t>
            </a:r>
            <a:r>
              <a:rPr lang="ru-RU" altLang="ru-RU" sz="1600" dirty="0" smtClean="0"/>
              <a:t> др.</a:t>
            </a:r>
            <a:endParaRPr lang="ru-RU" altLang="ru-RU" sz="16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r="15830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Внешняя 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непрофильным образованием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93306"/>
            <a:ext cx="5486400" cy="6064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8" y="906725"/>
            <a:ext cx="5358384" cy="5894188"/>
          </a:xfrm>
          <a:ln>
            <a:noFill/>
          </a:ln>
        </p:spPr>
        <p:txBody>
          <a:bodyPr rtlCol="0"/>
          <a:lstStyle/>
          <a:p>
            <a:pPr marL="0" indent="0" algn="ctr">
              <a:buNone/>
            </a:pPr>
            <a:r>
              <a:rPr lang="ru-RU" sz="2000" b="1" dirty="0" smtClean="0"/>
              <a:t>Лингвистика</a:t>
            </a:r>
            <a:r>
              <a:rPr lang="ru-RU" sz="2000" dirty="0" smtClean="0"/>
              <a:t> (</a:t>
            </a:r>
            <a:r>
              <a:rPr lang="ru-RU" sz="2000" i="1" dirty="0" smtClean="0"/>
              <a:t>дневное отделение)</a:t>
            </a:r>
            <a:endParaRPr lang="ru-RU" sz="2000" dirty="0"/>
          </a:p>
          <a:p>
            <a:pPr marL="0" indent="0" algn="ctr" rtl="0">
              <a:buNone/>
            </a:pPr>
            <a:r>
              <a:rPr lang="ru-RU" sz="1800" dirty="0" smtClean="0"/>
              <a:t>Образовательная программа</a:t>
            </a:r>
          </a:p>
          <a:p>
            <a:pPr marL="0" indent="0" algn="ctr">
              <a:buNone/>
            </a:pPr>
            <a:r>
              <a:rPr lang="ru-RU" b="1" dirty="0"/>
              <a:t>Теория </a:t>
            </a:r>
            <a:r>
              <a:rPr lang="ru-RU" b="1" dirty="0" smtClean="0"/>
              <a:t>и практика перевода</a:t>
            </a:r>
          </a:p>
          <a:p>
            <a:pPr marL="0" indent="0">
              <a:buNone/>
            </a:pPr>
            <a:endParaRPr 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/>
              <a:t>Программа обеспечивает теоретическую подготовку и развитие практических навыков для устного и письменного перевода с использованием европейских языков. Д</a:t>
            </a:r>
            <a:r>
              <a:rPr lang="ru-RU" altLang="ru-RU" sz="1600" dirty="0" smtClean="0"/>
              <a:t>ает </a:t>
            </a:r>
            <a:r>
              <a:rPr lang="ru-RU" altLang="ru-RU" sz="1600" dirty="0"/>
              <a:t>системное представление о лингвистической теории и делает акцент на конкретном направлении, которое отражено в названии программы.  </a:t>
            </a: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u="sng" dirty="0" smtClean="0"/>
              <a:t>Учебные дисциплины:</a:t>
            </a:r>
            <a:endParaRPr lang="ru-RU" altLang="ru-RU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Практический курс перевода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Переводческие технологии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Частная теория перевода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Общая теория перевода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Деловая коммуникация и перевод деловой документации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Перевод в устной и письменной коммуникации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</a:rPr>
              <a:t>Специальные курсы по </a:t>
            </a:r>
            <a:r>
              <a:rPr lang="ru-RU" altLang="ru-RU" sz="1600" dirty="0" smtClean="0">
                <a:solidFill>
                  <a:srgbClr val="000000"/>
                </a:solidFill>
              </a:rPr>
              <a:t>профилю</a:t>
            </a:r>
            <a:endParaRPr lang="ru-RU" altLang="ru-RU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/>
              <a:t>и др.</a:t>
            </a:r>
            <a:endParaRPr lang="ru-RU" sz="1800" dirty="0"/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sp>
        <p:nvSpPr>
          <p:cNvPr id="7" name="Прямоугольник 6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Внешняя 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непрофильным образованием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298" y="793307"/>
            <a:ext cx="5439747" cy="5878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955193"/>
            <a:ext cx="5626359" cy="5500546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2000" b="1" dirty="0" smtClean="0"/>
              <a:t>Лингвистика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i="1" dirty="0" smtClean="0"/>
              <a:t>дневное отделение)</a:t>
            </a:r>
            <a:endParaRPr lang="ru-RU" sz="2000" dirty="0" smtClean="0"/>
          </a:p>
          <a:p>
            <a:pPr marL="0" indent="0" algn="ctr" rtl="0">
              <a:buNone/>
            </a:pPr>
            <a:r>
              <a:rPr lang="ru-RU" sz="1800" dirty="0" smtClean="0"/>
              <a:t>Образовательная программа</a:t>
            </a:r>
          </a:p>
          <a:p>
            <a:pPr marL="0" indent="0" algn="ctr">
              <a:buNone/>
            </a:pPr>
            <a:r>
              <a:rPr lang="ru-RU" b="1" dirty="0" smtClean="0"/>
              <a:t>Теория коммуникации и международные связи с общественностью (PR)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/>
              <a:t>Программа представляет собой комплекс курсов, демонстрирующих глубинную связь теории коммуникации, языкознания и практики PR, которая направлена на создание, поддержание и защиту репутации организации.  </a:t>
            </a: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u="sng" dirty="0" smtClean="0"/>
              <a:t>Учебные дисциплины:</a:t>
            </a:r>
            <a:endParaRPr lang="ru-RU" altLang="ru-RU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Теория связей с общественностью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Международные связи с общественностью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Коммуникация в кризисных ситуациях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Креативные технологии связей с общественностью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Коммуникативные стратегии в управленческой деятельности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Качественные методы социологии в связях с общественностью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/>
              <a:t>Специальные курсы по профилю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/>
              <a:t>и др.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851"/>
            <a:ext cx="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Внешняя 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непрофильным образованием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14400"/>
            <a:ext cx="5623560" cy="594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0" y="793307"/>
            <a:ext cx="5559552" cy="6064694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1800" b="1" dirty="0" smtClean="0"/>
              <a:t>Лингвистика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i="1" dirty="0" smtClean="0"/>
              <a:t>дневное отделение)</a:t>
            </a:r>
            <a:endParaRPr lang="ru-RU" sz="1800" dirty="0"/>
          </a:p>
          <a:p>
            <a:pPr marL="0" indent="0" algn="ctr" rtl="0">
              <a:buNone/>
            </a:pPr>
            <a:r>
              <a:rPr lang="ru-RU" sz="1600" dirty="0" smtClean="0"/>
              <a:t>Образовательная программа</a:t>
            </a:r>
          </a:p>
          <a:p>
            <a:pPr marL="0" indent="0" algn="ctr">
              <a:buNone/>
            </a:pPr>
            <a:r>
              <a:rPr lang="ru-RU" sz="2000" b="1" dirty="0"/>
              <a:t>Тьюторское сопровождение в условиях цифровизации лингвистического </a:t>
            </a:r>
            <a:r>
              <a:rPr lang="ru-RU" sz="2000" b="1" dirty="0" smtClean="0"/>
              <a:t>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Программа н</a:t>
            </a:r>
            <a:r>
              <a:rPr lang="ru-RU" sz="1600" dirty="0" smtClean="0"/>
              <a:t>ацелена </a:t>
            </a:r>
            <a:r>
              <a:rPr lang="ru-RU" sz="1600" dirty="0"/>
              <a:t>на обеспечение сбалансированной </a:t>
            </a:r>
            <a:r>
              <a:rPr lang="ru-RU" sz="1600" dirty="0" smtClean="0"/>
              <a:t>системной </a:t>
            </a:r>
            <a:r>
              <a:rPr lang="ru-RU" sz="1600" dirty="0"/>
              <a:t>теоретической и практико-ориентированной подготовки преподавателей-тьюторов, работающих в </a:t>
            </a:r>
            <a:r>
              <a:rPr lang="ru-RU" sz="1600" dirty="0" smtClean="0"/>
              <a:t>условиях </a:t>
            </a:r>
            <a:r>
              <a:rPr lang="ru-RU" sz="1600" dirty="0"/>
              <a:t>цифровизации лингвистического образования. Акцентирует роли и компетенции тьютора, приемы, стратегии и методы, применяемые им для индивидуализации и оптимизации обучения.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dirty="0" smtClean="0"/>
              <a:t>Учебные дисциплины: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История </a:t>
            </a:r>
            <a:r>
              <a:rPr lang="ru-RU" sz="1400" dirty="0"/>
              <a:t>и философско-педагогические основы цифровизации лингвистического </a:t>
            </a:r>
            <a:r>
              <a:rPr lang="ru-RU" sz="1400" dirty="0" smtClean="0"/>
              <a:t>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Основы </a:t>
            </a:r>
            <a:r>
              <a:rPr lang="ru-RU" sz="1400" dirty="0"/>
              <a:t>деятельности педагога-тьютора в контексте цифровизации лингвистическом </a:t>
            </a:r>
            <a:r>
              <a:rPr lang="ru-RU" sz="1400" dirty="0" smtClean="0"/>
              <a:t>образовании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Теоретико-прагматические </a:t>
            </a:r>
            <a:r>
              <a:rPr lang="ru-RU" sz="1400" dirty="0"/>
              <a:t>основы и методика обучения иностранному языку: современные </a:t>
            </a:r>
            <a:r>
              <a:rPr lang="ru-RU" sz="1400" dirty="0" smtClean="0"/>
              <a:t>подходы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ИКТ </a:t>
            </a:r>
            <a:r>
              <a:rPr lang="ru-RU" sz="1400" dirty="0"/>
              <a:t>в лингводидактике: предпосылки и теоретические </a:t>
            </a:r>
            <a:r>
              <a:rPr lang="ru-RU" sz="1400" dirty="0" smtClean="0"/>
              <a:t>основы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ИКТ </a:t>
            </a:r>
            <a:r>
              <a:rPr lang="ru-RU" sz="1400" dirty="0"/>
              <a:t>в лингводидактике: дидактические возможности ИКТ и принципы их интегрирования в процесс обучения иностранному </a:t>
            </a:r>
            <a:r>
              <a:rPr lang="ru-RU" sz="1400" dirty="0" smtClean="0"/>
              <a:t>языку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Разработка </a:t>
            </a:r>
            <a:r>
              <a:rPr lang="ru-RU" sz="1400" dirty="0"/>
              <a:t>программ смешанных и дистанционных курсов иностранного </a:t>
            </a:r>
            <a:r>
              <a:rPr lang="ru-RU" sz="1400" dirty="0" smtClean="0"/>
              <a:t>языка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Тьюторство </a:t>
            </a:r>
            <a:r>
              <a:rPr lang="ru-RU" sz="1400" dirty="0"/>
              <a:t>в онлайн пространстве</a:t>
            </a:r>
          </a:p>
          <a:p>
            <a:pPr marL="0" indent="0">
              <a:buNone/>
            </a:pPr>
            <a:endParaRPr lang="ru-RU" sz="1200" dirty="0"/>
          </a:p>
          <a:p>
            <a:pPr marL="0" indent="0" rtl="0">
              <a:buNone/>
            </a:pPr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3712"/>
          <a:stretch>
            <a:fillRect/>
          </a:stretch>
        </p:blipFill>
        <p:spPr>
          <a:xfrm>
            <a:off x="5540444" y="988536"/>
            <a:ext cx="4799616" cy="4799616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-32232"/>
            <a:ext cx="3154878" cy="825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Внешняя 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непрофильным образованием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3" y="2863158"/>
            <a:ext cx="4602035" cy="2846648"/>
          </a:xfrm>
        </p:spPr>
        <p:txBody>
          <a:bodyPr rtlCol="0"/>
          <a:lstStyle/>
          <a:p>
            <a:pPr algn="ctr"/>
            <a:r>
              <a:rPr lang="ru-RU" dirty="0" smtClean="0"/>
              <a:t>Образовательные программы</a:t>
            </a:r>
            <a:endParaRPr lang="ru-RU" dirty="0"/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Теория обучения иностранным языкам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Теория </a:t>
            </a:r>
            <a:r>
              <a:rPr lang="ru-RU" sz="2000" dirty="0" smtClean="0"/>
              <a:t>и практика перевода</a:t>
            </a:r>
            <a:endParaRPr lang="ru-RU" sz="2000" dirty="0"/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Теория коммуникации и международные связи с общественностью (</a:t>
            </a:r>
            <a:r>
              <a:rPr lang="en-US" sz="2000" dirty="0"/>
              <a:t>PR)</a:t>
            </a:r>
            <a:endParaRPr lang="ru-RU" sz="2000" dirty="0"/>
          </a:p>
          <a:p>
            <a:pPr rtl="0"/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8016" y="1920240"/>
            <a:ext cx="4626920" cy="478877"/>
          </a:xfrm>
        </p:spPr>
        <p:txBody>
          <a:bodyPr rtlCol="0"/>
          <a:lstStyle/>
          <a:p>
            <a:pPr algn="ctr"/>
            <a:r>
              <a:rPr lang="ru-RU" dirty="0"/>
              <a:t>Лингвистика</a:t>
            </a:r>
          </a:p>
          <a:p>
            <a:r>
              <a:rPr lang="ru-RU" i="1" dirty="0"/>
              <a:t>Очно-заочное (вечернее) отделение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17336" y="75"/>
            <a:ext cx="5989320" cy="6455664"/>
          </a:xfrm>
        </p:spPr>
        <p:txBody>
          <a:bodyPr rtlCol="0"/>
          <a:lstStyle/>
          <a:p>
            <a:r>
              <a:rPr lang="ru-RU" sz="1500" dirty="0" smtClean="0"/>
              <a:t>Обучение </a:t>
            </a:r>
            <a:r>
              <a:rPr lang="ru-RU" sz="1500" dirty="0"/>
              <a:t>на очно-заочном (вечернем) отделении магистратуры позволяет учащимся</a:t>
            </a:r>
            <a:r>
              <a:rPr lang="ru-RU" sz="15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профессионально </a:t>
            </a:r>
            <a:r>
              <a:rPr lang="ru-RU" sz="1500" dirty="0"/>
              <a:t>овладеть иностранными </a:t>
            </a:r>
            <a:r>
              <a:rPr lang="ru-RU" sz="1500" dirty="0" smtClean="0"/>
              <a:t>языками,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получить </a:t>
            </a:r>
            <a:r>
              <a:rPr lang="ru-RU" sz="1500" dirty="0"/>
              <a:t>глубокие знания особенностей национальных культур и принципов международного </a:t>
            </a:r>
            <a:r>
              <a:rPr lang="ru-RU" sz="1500" dirty="0" smtClean="0"/>
              <a:t>общения,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приобрести </a:t>
            </a:r>
            <a:r>
              <a:rPr lang="ru-RU" sz="1500" dirty="0"/>
              <a:t>практические навыки для работы по новой </a:t>
            </a:r>
            <a:r>
              <a:rPr lang="ru-RU" sz="1500" dirty="0" smtClean="0"/>
              <a:t>специальности,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получить </a:t>
            </a:r>
            <a:r>
              <a:rPr lang="ru-RU" sz="1500" dirty="0"/>
              <a:t>диплом Московского государственного университета имени М.В. Ломоносова, а также подготовиться к поступлению в аспирантуру МГУ.</a:t>
            </a:r>
          </a:p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1500" b="1" dirty="0" smtClean="0"/>
              <a:t>Форма </a:t>
            </a:r>
            <a:r>
              <a:rPr lang="ru-RU" sz="1500" b="1" dirty="0"/>
              <a:t>обучения </a:t>
            </a:r>
            <a:r>
              <a:rPr lang="ru-RU" sz="1500" dirty="0"/>
              <a:t>– очно-заочная (вечерняя). Занятия проходят 4 раза в неделю в вечернее время. 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/>
              <a:t>Вступительное испытание</a:t>
            </a:r>
            <a:r>
              <a:rPr lang="ru-RU" sz="1500" b="1" dirty="0" smtClean="0">
                <a:cs typeface="Arial" panose="020B0604020202020204" pitchFamily="34" charset="0"/>
              </a:rPr>
              <a:t>: </a:t>
            </a:r>
            <a:r>
              <a:rPr lang="ru-RU" altLang="ru-RU" sz="1500" b="1" dirty="0" smtClean="0">
                <a:cs typeface="Arial" panose="020B0604020202020204" pitchFamily="34" charset="0"/>
              </a:rPr>
              <a:t>лингвистика </a:t>
            </a:r>
            <a:r>
              <a:rPr lang="ru-RU" altLang="ru-RU" sz="1500" b="1" dirty="0">
                <a:cs typeface="Arial" panose="020B0604020202020204" pitchFamily="34" charset="0"/>
              </a:rPr>
              <a:t>на иностранном языке </a:t>
            </a:r>
            <a:endParaRPr lang="ru-RU" altLang="ru-RU" sz="15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cs typeface="Arial" panose="020B0604020202020204" pitchFamily="34" charset="0"/>
              </a:rPr>
              <a:t>(английский, французский, немецкий, испанский или итальянский)  (письменно</a:t>
            </a:r>
            <a:r>
              <a:rPr lang="ru-RU" altLang="ru-RU" sz="1500" dirty="0" smtClean="0">
                <a:cs typeface="Arial" panose="020B0604020202020204" pitchFamily="34" charset="0"/>
              </a:rPr>
              <a:t>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cs typeface="Arial" panose="020B0604020202020204" pitchFamily="34" charset="0"/>
              </a:rPr>
              <a:t>Договорные места</a:t>
            </a:r>
            <a:r>
              <a:rPr lang="ru-RU" altLang="ru-RU" sz="1500" dirty="0" smtClean="0">
                <a:cs typeface="Arial" panose="020B0604020202020204" pitchFamily="34" charset="0"/>
              </a:rPr>
              <a:t>: 30</a:t>
            </a:r>
            <a:br>
              <a:rPr lang="ru-RU" altLang="ru-RU" sz="1500" dirty="0" smtClean="0">
                <a:cs typeface="Arial" panose="020B0604020202020204" pitchFamily="34" charset="0"/>
              </a:rPr>
            </a:br>
            <a:r>
              <a:rPr lang="ru-RU" altLang="ru-RU" sz="1500" dirty="0" smtClean="0">
                <a:cs typeface="Arial" panose="020B0604020202020204" pitchFamily="34" charset="0"/>
              </a:rPr>
              <a:t>Бюджетных мест нет</a:t>
            </a:r>
            <a:endParaRPr lang="ru-RU" altLang="ru-RU" sz="1500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pic>
        <p:nvPicPr>
          <p:cNvPr id="29" name="Рисунок 28" descr="Карандаш">
            <a:extLst>
              <a:ext uri="{FF2B5EF4-FFF2-40B4-BE49-F238E27FC236}">
                <a16:creationId xmlns:a16="http://schemas.microsoft.com/office/drawing/2014/main" xmlns="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Рисунок 30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0" y="-32231"/>
            <a:ext cx="3959352" cy="1220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Внешняя магистратура 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для абитуриентов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непрофильным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образованием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очное-заочное (вечернее) отделение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0" y="5614903"/>
            <a:ext cx="1246922" cy="1233797"/>
          </a:xfrm>
          <a:prstGeom prst="ellipse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ru-RU" dirty="0"/>
              <a:t>Срок обучения – 2,5 года (пять семестров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purl.org/dc/elements/1.1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1084</Words>
  <Application>Microsoft Office PowerPoint</Application>
  <PresentationFormat>Широкоэкранный</PresentationFormat>
  <Paragraphs>289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Georgia</vt:lpstr>
      <vt:lpstr>Wingdings</vt:lpstr>
      <vt:lpstr>Тема Office</vt:lpstr>
      <vt:lpstr>Презентация магистерских образовательных программ</vt:lpstr>
      <vt:lpstr>Стань магистром!</vt:lpstr>
      <vt:lpstr>        Внешняя магистратура  для абитуриентов  с непрофильным образованием  </vt:lpstr>
      <vt:lpstr>       Внешняя магистратура  для абитуриентов  с непрофильным образованием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2021-01-12T15:33:49Z</dcterms:created>
  <dcterms:modified xsi:type="dcterms:W3CDTF">2021-03-31T09:42:25Z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